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b9e18e466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b9e18e466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b9e18e4664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b9e18e4664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title"/>
          </p:nvPr>
        </p:nvSpPr>
        <p:spPr>
          <a:xfrm>
            <a:off x="2278500" y="175555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Speeder</a:t>
            </a:r>
            <a:endParaRPr/>
          </a:p>
        </p:txBody>
      </p:sp>
      <p:sp>
        <p:nvSpPr>
          <p:cNvPr id="229" name="Google Shape;229;p17"/>
          <p:cNvSpPr txBox="1"/>
          <p:nvPr>
            <p:ph idx="4294967295" type="subTitle"/>
          </p:nvPr>
        </p:nvSpPr>
        <p:spPr>
          <a:xfrm>
            <a:off x="3250925" y="3944950"/>
            <a:ext cx="4009800" cy="506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GB"/>
              <a:t>Optimal Route Planning made easy. </a:t>
            </a:r>
            <a:endParaRPr/>
          </a:p>
          <a:p>
            <a:pPr indent="0" lvl="0" marL="0" rtl="0" algn="ctr">
              <a:lnSpc>
                <a:spcPct val="100000"/>
              </a:lnSpc>
              <a:spcBef>
                <a:spcPts val="0"/>
              </a:spcBef>
              <a:spcAft>
                <a:spcPts val="0"/>
              </a:spcAft>
              <a:buNone/>
            </a:pPr>
            <a:r>
              <a:rPr lang="en-GB"/>
              <a:t>Save Time and Money, leave the heavy </a:t>
            </a:r>
            <a:r>
              <a:rPr lang="en-GB"/>
              <a:t>lifting</a:t>
            </a:r>
            <a:r>
              <a:rPr lang="en-GB"/>
              <a:t> to us</a:t>
            </a:r>
            <a:endParaRPr/>
          </a:p>
        </p:txBody>
      </p:sp>
      <p:sp>
        <p:nvSpPr>
          <p:cNvPr id="230" name="Google Shape;230;p17"/>
          <p:cNvSpPr txBox="1"/>
          <p:nvPr>
            <p:ph idx="4294967295" type="subTitle"/>
          </p:nvPr>
        </p:nvSpPr>
        <p:spPr>
          <a:xfrm>
            <a:off x="6945400" y="99050"/>
            <a:ext cx="4292100" cy="1108200"/>
          </a:xfrm>
          <a:prstGeom prst="rect">
            <a:avLst/>
          </a:prstGeom>
        </p:spPr>
        <p:txBody>
          <a:bodyPr anchorCtr="0" anchor="ctr" bIns="91425" lIns="91425" spcFirstLastPara="1" rIns="91425" wrap="square" tIns="91425">
            <a:spAutoFit/>
          </a:bodyPr>
          <a:lstStyle/>
          <a:p>
            <a:pPr indent="0" lvl="0" marL="0" rtl="0" algn="l">
              <a:lnSpc>
                <a:spcPct val="100000"/>
              </a:lnSpc>
              <a:spcBef>
                <a:spcPts val="0"/>
              </a:spcBef>
              <a:spcAft>
                <a:spcPts val="0"/>
              </a:spcAft>
              <a:buNone/>
            </a:pPr>
            <a:r>
              <a:rPr lang="en-GB" sz="1000"/>
              <a:t>By: </a:t>
            </a:r>
            <a:r>
              <a:rPr lang="en-GB" sz="1000"/>
              <a:t>Michael Molnar (100806823)</a:t>
            </a:r>
            <a:endParaRPr sz="1000"/>
          </a:p>
          <a:p>
            <a:pPr indent="0" lvl="0" marL="0" rtl="0" algn="l">
              <a:lnSpc>
                <a:spcPct val="100000"/>
              </a:lnSpc>
              <a:spcBef>
                <a:spcPts val="0"/>
              </a:spcBef>
              <a:spcAft>
                <a:spcPts val="0"/>
              </a:spcAft>
              <a:buNone/>
            </a:pPr>
            <a:r>
              <a:rPr lang="en-GB" sz="1000"/>
              <a:t>       Hibba Imtiaz (100794061)</a:t>
            </a:r>
            <a:endParaRPr sz="1000"/>
          </a:p>
          <a:p>
            <a:pPr indent="0" lvl="0" marL="0" rtl="0" algn="l">
              <a:lnSpc>
                <a:spcPct val="100000"/>
              </a:lnSpc>
              <a:spcBef>
                <a:spcPts val="0"/>
              </a:spcBef>
              <a:spcAft>
                <a:spcPts val="0"/>
              </a:spcAft>
              <a:buNone/>
            </a:pPr>
            <a:r>
              <a:rPr lang="en-GB" sz="1000"/>
              <a:t>       Faizan Ali (100518916)</a:t>
            </a:r>
            <a:endParaRPr sz="1000"/>
          </a:p>
          <a:p>
            <a:pPr indent="0" lvl="0" marL="0" rtl="0" algn="l">
              <a:lnSpc>
                <a:spcPct val="100000"/>
              </a:lnSpc>
              <a:spcBef>
                <a:spcPts val="0"/>
              </a:spcBef>
              <a:spcAft>
                <a:spcPts val="0"/>
              </a:spcAft>
              <a:buNone/>
            </a:pPr>
            <a:r>
              <a:rPr lang="en-GB" sz="1000"/>
              <a:t>       Utsav Vanodiya (100804273)</a:t>
            </a:r>
            <a:endParaRPr sz="1000"/>
          </a:p>
          <a:p>
            <a:pPr indent="0" lvl="0" marL="0" rtl="0" algn="l">
              <a:lnSpc>
                <a:spcPct val="100000"/>
              </a:lnSpc>
              <a:spcBef>
                <a:spcPts val="0"/>
              </a:spcBef>
              <a:spcAft>
                <a:spcPts val="0"/>
              </a:spcAft>
              <a:buNone/>
            </a:pPr>
            <a:r>
              <a:t/>
            </a:r>
            <a:endParaRPr sz="1000"/>
          </a:p>
          <a:p>
            <a:pPr indent="0" lvl="0" marL="457200" rtl="0" algn="l">
              <a:lnSpc>
                <a:spcPct val="100000"/>
              </a:lnSpc>
              <a:spcBef>
                <a:spcPts val="0"/>
              </a:spcBef>
              <a:spcAft>
                <a:spcPts val="0"/>
              </a:spcAft>
              <a:buNone/>
            </a:pPr>
            <a:r>
              <a:t/>
            </a:r>
            <a:endParaRPr sz="1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Cycle diagram</a:t>
            </a:r>
            <a:endParaRPr/>
          </a:p>
        </p:txBody>
      </p:sp>
      <p:sp>
        <p:nvSpPr>
          <p:cNvPr id="303" name="Google Shape;303;p26"/>
          <p:cNvSpPr txBox="1"/>
          <p:nvPr/>
        </p:nvSpPr>
        <p:spPr>
          <a:xfrm>
            <a:off x="812750" y="2490450"/>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800">
                <a:solidFill>
                  <a:srgbClr val="D9D9D9"/>
                </a:solidFill>
                <a:latin typeface="Lato"/>
                <a:ea typeface="Lato"/>
                <a:cs typeface="Lato"/>
                <a:sym typeface="Lato"/>
              </a:rPr>
              <a:t>Generate optimal paths based on user starting location and destinations for indoor and outdoor locations</a:t>
            </a:r>
            <a:endParaRPr sz="800">
              <a:solidFill>
                <a:srgbClr val="D9D9D9"/>
              </a:solidFill>
              <a:latin typeface="Lato"/>
              <a:ea typeface="Lato"/>
              <a:cs typeface="Lato"/>
              <a:sym typeface="Lato"/>
            </a:endParaRPr>
          </a:p>
        </p:txBody>
      </p:sp>
      <p:sp>
        <p:nvSpPr>
          <p:cNvPr id="304" name="Google Shape;304;p26"/>
          <p:cNvSpPr txBox="1"/>
          <p:nvPr/>
        </p:nvSpPr>
        <p:spPr>
          <a:xfrm>
            <a:off x="812750" y="19835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Prototype Optimal Path</a:t>
            </a:r>
            <a:endParaRPr/>
          </a:p>
        </p:txBody>
      </p:sp>
      <p:sp>
        <p:nvSpPr>
          <p:cNvPr id="305" name="Google Shape;305;p26"/>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Build frontend</a:t>
            </a:r>
            <a:endParaRPr/>
          </a:p>
        </p:txBody>
      </p:sp>
      <p:sp>
        <p:nvSpPr>
          <p:cNvPr id="306" name="Google Shape;306;p26"/>
          <p:cNvSpPr txBox="1"/>
          <p:nvPr/>
        </p:nvSpPr>
        <p:spPr>
          <a:xfrm>
            <a:off x="812750"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800">
                <a:solidFill>
                  <a:srgbClr val="D9D9D9"/>
                </a:solidFill>
                <a:latin typeface="Lato"/>
                <a:ea typeface="Lato"/>
                <a:cs typeface="Lato"/>
                <a:sym typeface="Lato"/>
              </a:rPr>
              <a:t>Make an application the user can easily use to get custom paths for their application</a:t>
            </a:r>
            <a:endParaRPr sz="800">
              <a:solidFill>
                <a:srgbClr val="D9D9D9"/>
              </a:solidFill>
              <a:latin typeface="Lato"/>
              <a:ea typeface="Lato"/>
              <a:cs typeface="Lato"/>
              <a:sym typeface="Lato"/>
            </a:endParaRPr>
          </a:p>
        </p:txBody>
      </p:sp>
      <p:sp>
        <p:nvSpPr>
          <p:cNvPr id="307" name="Google Shape;307;p26"/>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Refine</a:t>
            </a:r>
            <a:endParaRPr/>
          </a:p>
        </p:txBody>
      </p:sp>
      <p:sp>
        <p:nvSpPr>
          <p:cNvPr id="308" name="Google Shape;308;p26"/>
          <p:cNvSpPr txBox="1"/>
          <p:nvPr/>
        </p:nvSpPr>
        <p:spPr>
          <a:xfrm>
            <a:off x="6548585"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800">
                <a:solidFill>
                  <a:srgbClr val="D9D9D9"/>
                </a:solidFill>
                <a:latin typeface="Lato"/>
                <a:ea typeface="Lato"/>
                <a:cs typeface="Lato"/>
                <a:sym typeface="Lato"/>
              </a:rPr>
              <a:t>Optimize the application based on current feedback and testing of the application.</a:t>
            </a:r>
            <a:endParaRPr sz="800">
              <a:solidFill>
                <a:srgbClr val="D9D9D9"/>
              </a:solidFill>
              <a:latin typeface="Lato"/>
              <a:ea typeface="Lato"/>
              <a:cs typeface="Lato"/>
              <a:sym typeface="Lato"/>
            </a:endParaRPr>
          </a:p>
        </p:txBody>
      </p:sp>
      <p:sp>
        <p:nvSpPr>
          <p:cNvPr id="309" name="Google Shape;309;p26"/>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Get feedback</a:t>
            </a:r>
            <a:endParaRPr/>
          </a:p>
        </p:txBody>
      </p:sp>
      <p:sp>
        <p:nvSpPr>
          <p:cNvPr id="310" name="Google Shape;310;p26"/>
          <p:cNvSpPr txBox="1"/>
          <p:nvPr/>
        </p:nvSpPr>
        <p:spPr>
          <a:xfrm>
            <a:off x="6548585"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800">
                <a:solidFill>
                  <a:srgbClr val="D9D9D9"/>
                </a:solidFill>
                <a:latin typeface="Lato"/>
                <a:ea typeface="Lato"/>
                <a:cs typeface="Lato"/>
                <a:sym typeface="Lato"/>
              </a:rPr>
              <a:t>Implement</a:t>
            </a:r>
            <a:r>
              <a:rPr lang="en-GB" sz="800">
                <a:solidFill>
                  <a:srgbClr val="D9D9D9"/>
                </a:solidFill>
                <a:latin typeface="Lato"/>
                <a:ea typeface="Lato"/>
                <a:cs typeface="Lato"/>
                <a:sym typeface="Lato"/>
              </a:rPr>
              <a:t> features to get user feedback on the application and features they would like added. Run tests on full application</a:t>
            </a:r>
            <a:endParaRPr sz="800">
              <a:solidFill>
                <a:srgbClr val="D9D9D9"/>
              </a:solidFill>
              <a:latin typeface="Lato"/>
              <a:ea typeface="Lato"/>
              <a:cs typeface="Lato"/>
              <a:sym typeface="Lato"/>
            </a:endParaRPr>
          </a:p>
        </p:txBody>
      </p:sp>
      <p:cxnSp>
        <p:nvCxnSpPr>
          <p:cNvPr id="311" name="Google Shape;311;p26"/>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12" name="Google Shape;312;p26"/>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13" name="Google Shape;313;p26"/>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14" name="Google Shape;314;p26"/>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15" name="Google Shape;315;p26"/>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26"/>
          <p:cNvGrpSpPr/>
          <p:nvPr/>
        </p:nvGrpSpPr>
        <p:grpSpPr>
          <a:xfrm>
            <a:off x="3078687" y="2700858"/>
            <a:ext cx="737729" cy="737729"/>
            <a:chOff x="2920647" y="2157958"/>
            <a:chExt cx="827700" cy="827700"/>
          </a:xfrm>
        </p:grpSpPr>
        <p:sp>
          <p:nvSpPr>
            <p:cNvPr id="320" name="Google Shape;320;p26"/>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26"/>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23" name="Google Shape;323;p26"/>
          <p:cNvGrpSpPr/>
          <p:nvPr/>
        </p:nvGrpSpPr>
        <p:grpSpPr>
          <a:xfrm rot="-5400000">
            <a:off x="4225338" y="3802929"/>
            <a:ext cx="737729" cy="737729"/>
            <a:chOff x="2920647" y="2157958"/>
            <a:chExt cx="827700" cy="827700"/>
          </a:xfrm>
        </p:grpSpPr>
        <p:sp>
          <p:nvSpPr>
            <p:cNvPr id="324" name="Google Shape;324;p26"/>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26"/>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27" name="Google Shape;327;p26"/>
          <p:cNvGrpSpPr/>
          <p:nvPr/>
        </p:nvGrpSpPr>
        <p:grpSpPr>
          <a:xfrm>
            <a:off x="5313093" y="2700655"/>
            <a:ext cx="737804" cy="737804"/>
            <a:chOff x="5428888" y="2158023"/>
            <a:chExt cx="828900" cy="828900"/>
          </a:xfrm>
        </p:grpSpPr>
        <p:sp>
          <p:nvSpPr>
            <p:cNvPr id="328" name="Google Shape;328;p26"/>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26"/>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31" name="Google Shape;331;p26"/>
          <p:cNvGrpSpPr/>
          <p:nvPr/>
        </p:nvGrpSpPr>
        <p:grpSpPr>
          <a:xfrm rot="5400000">
            <a:off x="4193370" y="1569752"/>
            <a:ext cx="737729" cy="737729"/>
            <a:chOff x="2920647" y="2157958"/>
            <a:chExt cx="827700" cy="827700"/>
          </a:xfrm>
        </p:grpSpPr>
        <p:sp>
          <p:nvSpPr>
            <p:cNvPr id="332" name="Google Shape;332;p26"/>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 name="Google Shape;334;p26"/>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35" name="Google Shape;335;p26"/>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7"/>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41" name="Google Shape;341;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4300" y="62447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endParaRPr/>
          </a:p>
        </p:txBody>
      </p:sp>
      <p:sp>
        <p:nvSpPr>
          <p:cNvPr id="236" name="Google Shape;236;p18"/>
          <p:cNvSpPr txBox="1"/>
          <p:nvPr/>
        </p:nvSpPr>
        <p:spPr>
          <a:xfrm>
            <a:off x="1294301" y="16559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Problem</a:t>
            </a:r>
            <a:r>
              <a:rPr lang="en-GB">
                <a:solidFill>
                  <a:srgbClr val="CACACA"/>
                </a:solidFill>
                <a:latin typeface="Montserrat"/>
                <a:ea typeface="Montserrat"/>
                <a:cs typeface="Montserrat"/>
                <a:sym typeface="Montserrat"/>
              </a:rPr>
              <a:t> </a:t>
            </a:r>
            <a:r>
              <a:rPr lang="en-GB">
                <a:solidFill>
                  <a:srgbClr val="FFFFFF"/>
                </a:solidFill>
                <a:latin typeface="Montserrat"/>
                <a:ea typeface="Montserrat"/>
                <a:cs typeface="Montserrat"/>
                <a:sym typeface="Montserrat"/>
              </a:rPr>
              <a:t>Statement</a:t>
            </a:r>
            <a:endParaRPr sz="1800">
              <a:solidFill>
                <a:srgbClr val="CACACA"/>
              </a:solidFill>
              <a:latin typeface="Average"/>
              <a:ea typeface="Average"/>
              <a:cs typeface="Average"/>
              <a:sym typeface="Average"/>
            </a:endParaRPr>
          </a:p>
        </p:txBody>
      </p:sp>
      <p:sp>
        <p:nvSpPr>
          <p:cNvPr id="237" name="Google Shape;237;p18"/>
          <p:cNvSpPr txBox="1"/>
          <p:nvPr/>
        </p:nvSpPr>
        <p:spPr>
          <a:xfrm>
            <a:off x="1294301" y="2050488"/>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0" y="2839588"/>
            <a:ext cx="3576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AI Approaches and Technologies</a:t>
            </a:r>
            <a:endParaRPr>
              <a:solidFill>
                <a:srgbClr val="CACACA"/>
              </a:solidFill>
              <a:latin typeface="Montserrat"/>
              <a:ea typeface="Montserrat"/>
              <a:cs typeface="Montserrat"/>
              <a:sym typeface="Montserrat"/>
            </a:endParaRPr>
          </a:p>
        </p:txBody>
      </p:sp>
      <p:sp>
        <p:nvSpPr>
          <p:cNvPr id="239" name="Google Shape;239;p18"/>
          <p:cNvSpPr txBox="1"/>
          <p:nvPr/>
        </p:nvSpPr>
        <p:spPr>
          <a:xfrm>
            <a:off x="1294301" y="4340902"/>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GB">
                <a:solidFill>
                  <a:srgbClr val="FFFFFF"/>
                </a:solidFill>
                <a:latin typeface="Montserrat"/>
                <a:ea typeface="Montserrat"/>
                <a:cs typeface="Montserrat"/>
                <a:sym typeface="Montserrat"/>
              </a:rPr>
              <a:t>Cycle Diagram</a:t>
            </a:r>
            <a:endParaRPr sz="1800">
              <a:solidFill>
                <a:srgbClr val="CACACA"/>
              </a:solidFill>
              <a:latin typeface="Average"/>
              <a:ea typeface="Average"/>
              <a:cs typeface="Average"/>
              <a:sym typeface="Average"/>
            </a:endParaRPr>
          </a:p>
        </p:txBody>
      </p:sp>
      <p:sp>
        <p:nvSpPr>
          <p:cNvPr id="240" name="Google Shape;240;p18"/>
          <p:cNvSpPr txBox="1"/>
          <p:nvPr/>
        </p:nvSpPr>
        <p:spPr>
          <a:xfrm>
            <a:off x="1294301" y="3946351"/>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GB">
                <a:solidFill>
                  <a:srgbClr val="FFFFFF"/>
                </a:solidFill>
                <a:latin typeface="Montserrat"/>
                <a:ea typeface="Montserrat"/>
                <a:cs typeface="Montserrat"/>
                <a:sym typeface="Montserrat"/>
              </a:rPr>
              <a:t>Use Cases</a:t>
            </a:r>
            <a:endParaRPr>
              <a:solidFill>
                <a:srgbClr val="CACACA"/>
              </a:solidFill>
              <a:latin typeface="Montserrat"/>
              <a:ea typeface="Montserrat"/>
              <a:cs typeface="Montserrat"/>
              <a:sym typeface="Montserrat"/>
            </a:endParaRPr>
          </a:p>
        </p:txBody>
      </p:sp>
      <p:sp>
        <p:nvSpPr>
          <p:cNvPr id="241" name="Google Shape;241;p18"/>
          <p:cNvSpPr txBox="1"/>
          <p:nvPr/>
        </p:nvSpPr>
        <p:spPr>
          <a:xfrm>
            <a:off x="1294301" y="2445039"/>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Project</a:t>
            </a:r>
            <a:r>
              <a:rPr lang="en-GB">
                <a:solidFill>
                  <a:srgbClr val="CACACA"/>
                </a:solidFill>
                <a:latin typeface="Montserrat"/>
                <a:ea typeface="Montserrat"/>
                <a:cs typeface="Montserrat"/>
                <a:sym typeface="Montserrat"/>
              </a:rPr>
              <a:t> </a:t>
            </a:r>
            <a:r>
              <a:rPr lang="en-GB">
                <a:solidFill>
                  <a:srgbClr val="FFFFFF"/>
                </a:solidFill>
                <a:latin typeface="Montserrat"/>
                <a:ea typeface="Montserrat"/>
                <a:cs typeface="Montserrat"/>
                <a:sym typeface="Montserrat"/>
              </a:rPr>
              <a:t>Objective</a:t>
            </a:r>
            <a:endParaRPr>
              <a:solidFill>
                <a:srgbClr val="CACACA"/>
              </a:solidFill>
              <a:latin typeface="Montserrat"/>
              <a:ea typeface="Montserrat"/>
              <a:cs typeface="Montserrat"/>
              <a:sym typeface="Montserrat"/>
            </a:endParaRPr>
          </a:p>
        </p:txBody>
      </p:sp>
      <p:sp>
        <p:nvSpPr>
          <p:cNvPr id="242" name="Google Shape;242;p18"/>
          <p:cNvSpPr txBox="1"/>
          <p:nvPr/>
        </p:nvSpPr>
        <p:spPr>
          <a:xfrm>
            <a:off x="1294300" y="3195700"/>
            <a:ext cx="3576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Target Audience </a:t>
            </a:r>
            <a:endParaRPr>
              <a:solidFill>
                <a:srgbClr val="CACACA"/>
              </a:solidFill>
              <a:latin typeface="Montserrat"/>
              <a:ea typeface="Montserrat"/>
              <a:cs typeface="Montserrat"/>
              <a:sym typeface="Montserrat"/>
            </a:endParaRPr>
          </a:p>
        </p:txBody>
      </p:sp>
      <p:sp>
        <p:nvSpPr>
          <p:cNvPr id="243" name="Google Shape;243;p18"/>
          <p:cNvSpPr txBox="1"/>
          <p:nvPr/>
        </p:nvSpPr>
        <p:spPr>
          <a:xfrm>
            <a:off x="1294300" y="3571013"/>
            <a:ext cx="3576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Features</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249" name="Google Shape;249;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FFFFFF"/>
                </a:solidFill>
              </a:rPr>
              <a:t>With the increasing complexity of the roads, it is becoming difficult to choose the fastest path that not only gets you to your destination on time but also decreases the cost consumption.</a:t>
            </a:r>
            <a:endParaRPr sz="1500">
              <a:solidFill>
                <a:srgbClr val="FFFFFF"/>
              </a:solidFill>
            </a:endParaRPr>
          </a:p>
          <a:p>
            <a:pPr indent="0" lvl="0" marL="0" rtl="0" algn="l">
              <a:spcBef>
                <a:spcPts val="1000"/>
              </a:spcBef>
              <a:spcAft>
                <a:spcPts val="0"/>
              </a:spcAft>
              <a:buNone/>
            </a:pPr>
            <a:r>
              <a:rPr lang="en-GB" sz="1500">
                <a:solidFill>
                  <a:srgbClr val="FFFFFF"/>
                </a:solidFill>
              </a:rPr>
              <a:t>More often than not, finding a destination indoors can get more complex than the outdoors, where the buildings have complex floor plans.</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0" lvl="0" marL="0" rtl="0" algn="l">
              <a:spcBef>
                <a:spcPts val="0"/>
              </a:spcBef>
              <a:spcAft>
                <a:spcPts val="0"/>
              </a:spcAft>
              <a:buNone/>
            </a:pPr>
            <a:r>
              <a:rPr lang="en-GB" sz="1500">
                <a:solidFill>
                  <a:srgbClr val="FFFFFF"/>
                </a:solidFill>
              </a:rPr>
              <a:t>With that in mind, we aim to develop a product that will generate optimal paths outdoors and indoors.</a:t>
            </a:r>
            <a:endParaRPr sz="1500">
              <a:solidFill>
                <a:srgbClr val="FFFFFF"/>
              </a:solidFill>
            </a:endParaRPr>
          </a:p>
          <a:p>
            <a:pPr indent="0" lvl="0" marL="0" rtl="0" algn="l">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5" name="Google Shape;255;p20"/>
          <p:cNvSpPr txBox="1"/>
          <p:nvPr/>
        </p:nvSpPr>
        <p:spPr>
          <a:xfrm>
            <a:off x="1297500" y="12864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0"/>
          <p:cNvSpPr txBox="1"/>
          <p:nvPr>
            <p:ph idx="1" type="body"/>
          </p:nvPr>
        </p:nvSpPr>
        <p:spPr>
          <a:xfrm>
            <a:off x="2030400" y="12864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Planning a route from one location to another is very easy using Google Maps, the challenge comes when you have multiple stops.  You not only need to figure out the optimal route from point A to B, but also the optimal order to visit each point.</a:t>
            </a:r>
            <a:endParaRPr>
              <a:solidFill>
                <a:srgbClr val="FFFFFF"/>
              </a:solidFill>
            </a:endParaRPr>
          </a:p>
        </p:txBody>
      </p:sp>
      <p:sp>
        <p:nvSpPr>
          <p:cNvPr id="257" name="Google Shape;257;p20"/>
          <p:cNvSpPr txBox="1"/>
          <p:nvPr/>
        </p:nvSpPr>
        <p:spPr>
          <a:xfrm>
            <a:off x="1297500" y="24298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8" name="Google Shape;258;p20"/>
          <p:cNvSpPr txBox="1"/>
          <p:nvPr>
            <p:ph idx="1" type="body"/>
          </p:nvPr>
        </p:nvSpPr>
        <p:spPr>
          <a:xfrm>
            <a:off x="2030400" y="24299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If you have a company that requires employees to do </a:t>
            </a:r>
            <a:r>
              <a:rPr lang="en-GB">
                <a:solidFill>
                  <a:srgbClr val="FFFFFF"/>
                </a:solidFill>
              </a:rPr>
              <a:t>regular</a:t>
            </a:r>
            <a:r>
              <a:rPr lang="en-GB">
                <a:solidFill>
                  <a:srgbClr val="FFFFFF"/>
                </a:solidFill>
              </a:rPr>
              <a:t> travelling to multiple destinations, you not only want to get to your destination quickly but also figure out a way to save on cost.  You need to figure out who to send where and if you need to go with a one to one or one to many approach.</a:t>
            </a:r>
            <a:endParaRPr>
              <a:solidFill>
                <a:srgbClr val="FFFFFF"/>
              </a:solidFill>
            </a:endParaRPr>
          </a:p>
        </p:txBody>
      </p:sp>
      <p:sp>
        <p:nvSpPr>
          <p:cNvPr id="259" name="Google Shape;259;p20"/>
          <p:cNvSpPr txBox="1"/>
          <p:nvPr/>
        </p:nvSpPr>
        <p:spPr>
          <a:xfrm>
            <a:off x="1297500" y="36495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0" name="Google Shape;260;p20"/>
          <p:cNvSpPr txBox="1"/>
          <p:nvPr>
            <p:ph idx="1" type="body"/>
          </p:nvPr>
        </p:nvSpPr>
        <p:spPr>
          <a:xfrm>
            <a:off x="2030400" y="36495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Sometimes you need to go to a large indoor location, for which map data is not available and requires an alternative method to get the location data needed to </a:t>
            </a:r>
            <a:r>
              <a:rPr lang="en-GB">
                <a:solidFill>
                  <a:srgbClr val="FFFFFF"/>
                </a:solidFill>
              </a:rPr>
              <a:t>determine </a:t>
            </a:r>
            <a:r>
              <a:rPr lang="en-GB">
                <a:solidFill>
                  <a:srgbClr val="FFFFFF"/>
                </a:solidFill>
              </a:rPr>
              <a:t>the optimal path</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6" name="Google Shape;266;p21"/>
          <p:cNvSpPr txBox="1"/>
          <p:nvPr>
            <p:ph idx="4294967295" type="body"/>
          </p:nvPr>
        </p:nvSpPr>
        <p:spPr>
          <a:xfrm>
            <a:off x="1353325" y="149320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Automatically plan optimal routes from one starting location to multiple destinations, minimizing time and cost for the </a:t>
            </a:r>
            <a:r>
              <a:rPr lang="en-GB"/>
              <a:t>business</a:t>
            </a:r>
            <a:r>
              <a:rPr lang="en-GB"/>
              <a:t>.</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67" name="Google Shape;267;p21"/>
          <p:cNvPicPr preferRelativeResize="0"/>
          <p:nvPr/>
        </p:nvPicPr>
        <p:blipFill>
          <a:blip r:embed="rId3">
            <a:alphaModFix/>
          </a:blip>
          <a:stretch>
            <a:fillRect/>
          </a:stretch>
        </p:blipFill>
        <p:spPr>
          <a:xfrm>
            <a:off x="3322192" y="2402025"/>
            <a:ext cx="4572009" cy="2294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AI Approaches and Technologies</a:t>
            </a:r>
            <a:endParaRPr/>
          </a:p>
        </p:txBody>
      </p:sp>
      <p:sp>
        <p:nvSpPr>
          <p:cNvPr id="273" name="Google Shape;273;p22"/>
          <p:cNvSpPr txBox="1"/>
          <p:nvPr/>
        </p:nvSpPr>
        <p:spPr>
          <a:xfrm>
            <a:off x="764100" y="1371525"/>
            <a:ext cx="6668400" cy="3617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GB" sz="1300">
                <a:solidFill>
                  <a:schemeClr val="dk2"/>
                </a:solidFill>
                <a:latin typeface="Lato"/>
                <a:ea typeface="Lato"/>
                <a:cs typeface="Lato"/>
                <a:sym typeface="Lato"/>
              </a:rPr>
              <a:t>There are a few approaches we will explore to determine optimal paths:</a:t>
            </a:r>
            <a:endParaRPr b="1" sz="1300">
              <a:solidFill>
                <a:schemeClr val="dk2"/>
              </a:solidFill>
              <a:latin typeface="Lato"/>
              <a:ea typeface="Lato"/>
              <a:cs typeface="Lato"/>
              <a:sym typeface="Lato"/>
            </a:endParaRPr>
          </a:p>
          <a:p>
            <a:pPr indent="-311150" lvl="0" marL="457200" rtl="0" algn="l">
              <a:lnSpc>
                <a:spcPct val="100000"/>
              </a:lnSpc>
              <a:spcBef>
                <a:spcPts val="1600"/>
              </a:spcBef>
              <a:spcAft>
                <a:spcPts val="0"/>
              </a:spcAft>
              <a:buClr>
                <a:schemeClr val="dk2"/>
              </a:buClr>
              <a:buSzPts val="1300"/>
              <a:buFont typeface="Lato"/>
              <a:buChar char="●"/>
            </a:pPr>
            <a:r>
              <a:rPr lang="en-GB" sz="1300">
                <a:solidFill>
                  <a:schemeClr val="dk2"/>
                </a:solidFill>
                <a:latin typeface="Lato"/>
                <a:ea typeface="Lato"/>
                <a:cs typeface="Lato"/>
                <a:sym typeface="Lato"/>
              </a:rPr>
              <a:t>Search algorithms such as A* and Dijkstra’s Algorithms </a:t>
            </a:r>
            <a:endParaRPr sz="1300">
              <a:solidFill>
                <a:schemeClr val="dk2"/>
              </a:solidFill>
              <a:latin typeface="Lato"/>
              <a:ea typeface="Lato"/>
              <a:cs typeface="Lato"/>
              <a:sym typeface="Lato"/>
            </a:endParaRPr>
          </a:p>
          <a:p>
            <a:pPr indent="-311150" lvl="0" marL="457200" rtl="0" algn="l">
              <a:lnSpc>
                <a:spcPct val="10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Q-Learning (Reinforcement Learning) </a:t>
            </a:r>
            <a:endParaRPr sz="1300">
              <a:solidFill>
                <a:schemeClr val="dk2"/>
              </a:solidFill>
              <a:latin typeface="Lato"/>
              <a:ea typeface="Lato"/>
              <a:cs typeface="Lato"/>
              <a:sym typeface="Lato"/>
            </a:endParaRPr>
          </a:p>
          <a:p>
            <a:pPr indent="-311150" lvl="0" marL="457200" rtl="0" algn="l">
              <a:lnSpc>
                <a:spcPct val="10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Genetic Algorithms combined with Deep Learning Neural Networks</a:t>
            </a:r>
            <a:endParaRPr sz="1300">
              <a:solidFill>
                <a:schemeClr val="dk2"/>
              </a:solidFill>
              <a:latin typeface="Lato"/>
              <a:ea typeface="Lato"/>
              <a:cs typeface="Lato"/>
              <a:sym typeface="Lato"/>
            </a:endParaRPr>
          </a:p>
          <a:p>
            <a:pPr indent="0" lvl="0" marL="0" rtl="0" algn="l">
              <a:lnSpc>
                <a:spcPct val="100000"/>
              </a:lnSpc>
              <a:spcBef>
                <a:spcPts val="1600"/>
              </a:spcBef>
              <a:spcAft>
                <a:spcPts val="0"/>
              </a:spcAft>
              <a:buNone/>
            </a:pPr>
            <a:r>
              <a:rPr lang="en-GB" sz="1300">
                <a:solidFill>
                  <a:schemeClr val="dk2"/>
                </a:solidFill>
                <a:latin typeface="Lato"/>
                <a:ea typeface="Lato"/>
                <a:cs typeface="Lato"/>
                <a:sym typeface="Lato"/>
              </a:rPr>
              <a:t>We will use a graph structures to model the map.  To obtain these we will use OpenStreetMap and the Python package, OSMnx.</a:t>
            </a:r>
            <a:endParaRPr sz="1300">
              <a:solidFill>
                <a:schemeClr val="dk2"/>
              </a:solidFill>
              <a:latin typeface="Lato"/>
              <a:ea typeface="Lato"/>
              <a:cs typeface="Lato"/>
              <a:sym typeface="Lato"/>
            </a:endParaRPr>
          </a:p>
          <a:p>
            <a:pPr indent="0" lvl="0" marL="0" rtl="0" algn="l">
              <a:lnSpc>
                <a:spcPct val="100000"/>
              </a:lnSpc>
              <a:spcBef>
                <a:spcPts val="1600"/>
              </a:spcBef>
              <a:spcAft>
                <a:spcPts val="0"/>
              </a:spcAft>
              <a:buNone/>
            </a:pPr>
            <a:r>
              <a:rPr b="1" lang="en-GB" sz="1300">
                <a:solidFill>
                  <a:schemeClr val="dk2"/>
                </a:solidFill>
                <a:latin typeface="Lato"/>
                <a:ea typeface="Lato"/>
                <a:cs typeface="Lato"/>
                <a:sym typeface="Lato"/>
              </a:rPr>
              <a:t>User Interaction:</a:t>
            </a:r>
            <a:endParaRPr b="1" sz="1300">
              <a:solidFill>
                <a:schemeClr val="dk2"/>
              </a:solidFill>
              <a:latin typeface="Lato"/>
              <a:ea typeface="Lato"/>
              <a:cs typeface="Lato"/>
              <a:sym typeface="Lato"/>
            </a:endParaRPr>
          </a:p>
          <a:p>
            <a:pPr indent="-311150" lvl="0" marL="457200" rtl="0" algn="l">
              <a:lnSpc>
                <a:spcPct val="100000"/>
              </a:lnSpc>
              <a:spcBef>
                <a:spcPts val="1600"/>
              </a:spcBef>
              <a:spcAft>
                <a:spcPts val="0"/>
              </a:spcAft>
              <a:buClr>
                <a:schemeClr val="dk2"/>
              </a:buClr>
              <a:buSzPts val="1300"/>
              <a:buFont typeface="Lato"/>
              <a:buChar char="●"/>
            </a:pPr>
            <a:r>
              <a:rPr lang="en-GB" sz="1300">
                <a:solidFill>
                  <a:schemeClr val="dk2"/>
                </a:solidFill>
                <a:latin typeface="Lato"/>
                <a:ea typeface="Lato"/>
                <a:cs typeface="Lato"/>
                <a:sym typeface="Lato"/>
              </a:rPr>
              <a:t>Android/Web application</a:t>
            </a:r>
            <a:endParaRPr sz="1300">
              <a:solidFill>
                <a:schemeClr val="dk2"/>
              </a:solidFill>
              <a:latin typeface="Lato"/>
              <a:ea typeface="Lato"/>
              <a:cs typeface="Lato"/>
              <a:sym typeface="Lato"/>
            </a:endParaRPr>
          </a:p>
          <a:p>
            <a:pPr indent="0" lvl="0" marL="0" rtl="0" algn="l">
              <a:lnSpc>
                <a:spcPct val="100000"/>
              </a:lnSpc>
              <a:spcBef>
                <a:spcPts val="1600"/>
              </a:spcBef>
              <a:spcAft>
                <a:spcPts val="0"/>
              </a:spcAft>
              <a:buNone/>
            </a:pPr>
            <a:r>
              <a:rPr lang="en-GB" sz="1300">
                <a:solidFill>
                  <a:schemeClr val="dk2"/>
                </a:solidFill>
                <a:latin typeface="Lato"/>
                <a:ea typeface="Lato"/>
                <a:cs typeface="Lato"/>
                <a:sym typeface="Lato"/>
              </a:rPr>
              <a:t>Deployment/Server</a:t>
            </a:r>
            <a:endParaRPr sz="1300">
              <a:solidFill>
                <a:schemeClr val="dk2"/>
              </a:solidFill>
              <a:latin typeface="Lato"/>
              <a:ea typeface="Lato"/>
              <a:cs typeface="Lato"/>
              <a:sym typeface="Lato"/>
            </a:endParaRPr>
          </a:p>
          <a:p>
            <a:pPr indent="-311150" lvl="0" marL="457200" rtl="0" algn="l">
              <a:lnSpc>
                <a:spcPct val="100000"/>
              </a:lnSpc>
              <a:spcBef>
                <a:spcPts val="1600"/>
              </a:spcBef>
              <a:spcAft>
                <a:spcPts val="0"/>
              </a:spcAft>
              <a:buClr>
                <a:schemeClr val="dk2"/>
              </a:buClr>
              <a:buSzPts val="1300"/>
              <a:buFont typeface="Lato"/>
              <a:buChar char="●"/>
            </a:pPr>
            <a:r>
              <a:rPr lang="en-GB" sz="1300">
                <a:solidFill>
                  <a:schemeClr val="dk2"/>
                </a:solidFill>
                <a:latin typeface="Lato"/>
                <a:ea typeface="Lato"/>
                <a:cs typeface="Lato"/>
                <a:sym typeface="Lato"/>
              </a:rPr>
              <a:t>Cloud based server to host the optimal path algorithm</a:t>
            </a:r>
            <a:endParaRPr sz="1300">
              <a:solidFill>
                <a:schemeClr val="dk2"/>
              </a:solidFill>
              <a:latin typeface="Lato"/>
              <a:ea typeface="Lato"/>
              <a:cs typeface="Lato"/>
              <a:sym typeface="Lato"/>
            </a:endParaRPr>
          </a:p>
          <a:p>
            <a:pPr indent="-311150" lvl="0" marL="457200" rtl="0" algn="l">
              <a:lnSpc>
                <a:spcPct val="10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Host app on play store/speeder website</a:t>
            </a:r>
            <a:endParaRPr sz="1300">
              <a:solidFill>
                <a:schemeClr val="dk2"/>
              </a:solidFill>
              <a:latin typeface="Lato"/>
              <a:ea typeface="Lato"/>
              <a:cs typeface="Lato"/>
              <a:sym typeface="Lato"/>
            </a:endParaRPr>
          </a:p>
        </p:txBody>
      </p:sp>
      <p:pic>
        <p:nvPicPr>
          <p:cNvPr id="274" name="Google Shape;274;p22"/>
          <p:cNvPicPr preferRelativeResize="0"/>
          <p:nvPr/>
        </p:nvPicPr>
        <p:blipFill>
          <a:blip r:embed="rId3">
            <a:alphaModFix/>
          </a:blip>
          <a:stretch>
            <a:fillRect/>
          </a:stretch>
        </p:blipFill>
        <p:spPr>
          <a:xfrm>
            <a:off x="6625873" y="1860551"/>
            <a:ext cx="2371200" cy="2271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3"/>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a:t>
            </a:r>
            <a:r>
              <a:rPr lang="en-GB"/>
              <a:t>audience</a:t>
            </a:r>
            <a:endParaRPr/>
          </a:p>
        </p:txBody>
      </p:sp>
      <p:sp>
        <p:nvSpPr>
          <p:cNvPr id="280" name="Google Shape;280;p23"/>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Small and large </a:t>
            </a:r>
            <a:r>
              <a:rPr lang="en-GB">
                <a:solidFill>
                  <a:srgbClr val="FFFFFF"/>
                </a:solidFill>
              </a:rPr>
              <a:t>businesses</a:t>
            </a:r>
            <a:r>
              <a:rPr lang="en-GB">
                <a:solidFill>
                  <a:srgbClr val="FFFFFF"/>
                </a:solidFill>
              </a:rPr>
              <a:t> as well as individuals that require a lot of travelling on a regular basis.</a:t>
            </a:r>
            <a:endParaRPr/>
          </a:p>
        </p:txBody>
      </p:sp>
      <p:pic>
        <p:nvPicPr>
          <p:cNvPr descr="offset_comp_267026.jpg" id="281" name="Google Shape;281;p23"/>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82" name="Google Shape;282;p23"/>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83" name="Google Shape;283;p23"/>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84" name="Google Shape;284;p2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Features</a:t>
            </a:r>
            <a:endParaRPr/>
          </a:p>
        </p:txBody>
      </p:sp>
      <p:sp>
        <p:nvSpPr>
          <p:cNvPr id="290" name="Google Shape;290;p24"/>
          <p:cNvSpPr txBox="1"/>
          <p:nvPr>
            <p:ph idx="1" type="body"/>
          </p:nvPr>
        </p:nvSpPr>
        <p:spPr>
          <a:xfrm>
            <a:off x="1297500" y="1567550"/>
            <a:ext cx="7038900" cy="1107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solidFill>
                  <a:srgbClr val="FFFFFF"/>
                </a:solidFill>
              </a:rPr>
              <a:t>Providing an AI solution that will schedule the employee shifts to cut down on cost consumption.</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Calculating the gas consumption based on the car model.</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Indoor mapping of complex areas that </a:t>
            </a:r>
            <a:r>
              <a:rPr lang="en-GB">
                <a:solidFill>
                  <a:srgbClr val="FFFFFF"/>
                </a:solidFill>
              </a:rPr>
              <a:t>generates</a:t>
            </a:r>
            <a:r>
              <a:rPr lang="en-GB">
                <a:solidFill>
                  <a:srgbClr val="FFFFFF"/>
                </a:solidFill>
              </a:rPr>
              <a:t> a path to reach the destination quickly.</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Getting feedback from the user based on their </a:t>
            </a:r>
            <a:r>
              <a:rPr lang="en-GB">
                <a:solidFill>
                  <a:srgbClr val="FFFFFF"/>
                </a:solidFill>
              </a:rPr>
              <a:t>experience and improving on it</a:t>
            </a:r>
            <a:r>
              <a:rPr lang="en-GB">
                <a:solidFill>
                  <a:srgbClr val="FFFFFF"/>
                </a:solidFill>
              </a:rPr>
              <a:t>.</a:t>
            </a:r>
            <a:endParaRPr>
              <a:solidFill>
                <a:srgbClr val="FFFFFF"/>
              </a:solidFill>
            </a:endParaRPr>
          </a:p>
          <a:p>
            <a:pPr indent="0" lvl="0" marL="0" rtl="0" algn="l">
              <a:spcBef>
                <a:spcPts val="1600"/>
              </a:spcBef>
              <a:spcAft>
                <a:spcPts val="0"/>
              </a:spcAft>
              <a:buNone/>
            </a:pPr>
            <a:r>
              <a:rPr lang="en-GB">
                <a:solidFill>
                  <a:srgbClr val="FFFFFF"/>
                </a:solidFill>
              </a:rPr>
              <a:t>Optional (Time </a:t>
            </a:r>
            <a:r>
              <a:rPr lang="en-GB">
                <a:solidFill>
                  <a:srgbClr val="FFFFFF"/>
                </a:solidFill>
              </a:rPr>
              <a:t>Permitted</a:t>
            </a:r>
            <a:r>
              <a:rPr lang="en-GB">
                <a:solidFill>
                  <a:srgbClr val="FFFFFF"/>
                </a:solidFill>
              </a:rPr>
              <a:t>):</a:t>
            </a:r>
            <a:endParaRPr>
              <a:solidFill>
                <a:srgbClr val="FFFFFF"/>
              </a:solidFill>
            </a:endParaRPr>
          </a:p>
          <a:p>
            <a:pPr indent="-311150" lvl="0" marL="457200" rtl="0" algn="l">
              <a:spcBef>
                <a:spcPts val="1600"/>
              </a:spcBef>
              <a:spcAft>
                <a:spcPts val="0"/>
              </a:spcAft>
              <a:buClr>
                <a:srgbClr val="FFFFFF"/>
              </a:buClr>
              <a:buSzPts val="1300"/>
              <a:buAutoNum type="arabicPeriod"/>
            </a:pPr>
            <a:r>
              <a:rPr lang="en-GB">
                <a:solidFill>
                  <a:srgbClr val="FFFFFF"/>
                </a:solidFill>
              </a:rPr>
              <a:t>Using Object detection to find an alternative route indoors.</a:t>
            </a:r>
            <a:endParaRPr>
              <a:solidFill>
                <a:srgbClr val="FFFFFF"/>
              </a:solidFill>
            </a:endParaRPr>
          </a:p>
          <a:p>
            <a:pPr indent="-298450" lvl="1" marL="914400" rtl="0" algn="l">
              <a:spcBef>
                <a:spcPts val="0"/>
              </a:spcBef>
              <a:spcAft>
                <a:spcPts val="0"/>
              </a:spcAft>
              <a:buClr>
                <a:srgbClr val="FFFFFF"/>
              </a:buClr>
              <a:buSzPts val="1100"/>
              <a:buAutoNum type="alphaLcPeriod"/>
            </a:pPr>
            <a:r>
              <a:rPr lang="en-GB">
                <a:solidFill>
                  <a:srgbClr val="FFFFFF"/>
                </a:solidFill>
              </a:rPr>
              <a:t>Detect closed routes</a:t>
            </a:r>
            <a:endParaRPr>
              <a:solidFill>
                <a:srgbClr val="FFFFFF"/>
              </a:solidFill>
            </a:endParaRPr>
          </a:p>
          <a:p>
            <a:pPr indent="-298450" lvl="1" marL="914400" rtl="0" algn="l">
              <a:spcBef>
                <a:spcPts val="0"/>
              </a:spcBef>
              <a:spcAft>
                <a:spcPts val="0"/>
              </a:spcAft>
              <a:buClr>
                <a:srgbClr val="FFFFFF"/>
              </a:buClr>
              <a:buSzPts val="1100"/>
              <a:buAutoNum type="alphaLcPeriod"/>
            </a:pPr>
            <a:r>
              <a:rPr lang="en-GB">
                <a:solidFill>
                  <a:srgbClr val="FFFFFF"/>
                </a:solidFill>
              </a:rPr>
              <a:t>Obstacles in the path</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Add augmented reality and location tracking for indoor </a:t>
            </a:r>
            <a:r>
              <a:rPr lang="en-GB">
                <a:solidFill>
                  <a:srgbClr val="FFFFFF"/>
                </a:solidFill>
              </a:rPr>
              <a:t>navigation.</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Use Cases</a:t>
            </a:r>
            <a:endParaRPr/>
          </a:p>
        </p:txBody>
      </p:sp>
      <p:sp>
        <p:nvSpPr>
          <p:cNvPr id="296" name="Google Shape;296;p25"/>
          <p:cNvSpPr txBox="1"/>
          <p:nvPr>
            <p:ph idx="1" type="body"/>
          </p:nvPr>
        </p:nvSpPr>
        <p:spPr>
          <a:xfrm>
            <a:off x="514475" y="1458225"/>
            <a:ext cx="4919100" cy="2675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The user will enter their starting location their destinations, and the number of drivers that are available.</a:t>
            </a:r>
            <a:endParaRPr/>
          </a:p>
          <a:p>
            <a:pPr indent="-311150" lvl="0" marL="457200" rtl="0" algn="l">
              <a:spcBef>
                <a:spcPts val="0"/>
              </a:spcBef>
              <a:spcAft>
                <a:spcPts val="0"/>
              </a:spcAft>
              <a:buSzPts val="1300"/>
              <a:buChar char="●"/>
            </a:pPr>
            <a:r>
              <a:rPr lang="en-GB"/>
              <a:t>Generate optimal their route based on time or on costs such as gas consumption. </a:t>
            </a:r>
            <a:endParaRPr/>
          </a:p>
          <a:p>
            <a:pPr indent="-311150" lvl="0" marL="457200" rtl="0" algn="l">
              <a:spcBef>
                <a:spcPts val="0"/>
              </a:spcBef>
              <a:spcAft>
                <a:spcPts val="0"/>
              </a:spcAft>
              <a:buSzPts val="1300"/>
              <a:buChar char="●"/>
            </a:pPr>
            <a:r>
              <a:rPr lang="en-GB"/>
              <a:t>The app will display a street map with the optimal order and paths indicated, as well as </a:t>
            </a:r>
            <a:r>
              <a:rPr lang="en-GB"/>
              <a:t>recommendations</a:t>
            </a:r>
            <a:r>
              <a:rPr lang="en-GB"/>
              <a:t> on who to send where.</a:t>
            </a:r>
            <a:endParaRPr/>
          </a:p>
          <a:p>
            <a:pPr indent="-311150" lvl="0" marL="457200" rtl="0" algn="l">
              <a:spcBef>
                <a:spcPts val="0"/>
              </a:spcBef>
              <a:spcAft>
                <a:spcPts val="0"/>
              </a:spcAft>
              <a:buSzPts val="1300"/>
              <a:buChar char="●"/>
            </a:pPr>
            <a:r>
              <a:rPr lang="en-GB"/>
              <a:t>Upon arriving at the destination, if it is a location for which we have an indoor floor plan, the user will be able to select their destination and a path will be provided.  </a:t>
            </a:r>
            <a:endParaRPr/>
          </a:p>
        </p:txBody>
      </p:sp>
      <p:pic>
        <p:nvPicPr>
          <p:cNvPr id="297" name="Google Shape;297;p25"/>
          <p:cNvPicPr preferRelativeResize="0"/>
          <p:nvPr/>
        </p:nvPicPr>
        <p:blipFill>
          <a:blip r:embed="rId3">
            <a:alphaModFix/>
          </a:blip>
          <a:stretch>
            <a:fillRect/>
          </a:stretch>
        </p:blipFill>
        <p:spPr>
          <a:xfrm>
            <a:off x="5433575" y="1814775"/>
            <a:ext cx="3551575" cy="1624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